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872" r:id="rId3"/>
    <p:sldId id="2881" r:id="rId4"/>
    <p:sldId id="2882" r:id="rId5"/>
    <p:sldId id="2883" r:id="rId6"/>
    <p:sldId id="2884" r:id="rId7"/>
    <p:sldId id="2885" r:id="rId8"/>
    <p:sldId id="2886" r:id="rId9"/>
    <p:sldId id="2887" r:id="rId10"/>
    <p:sldId id="2890" r:id="rId11"/>
    <p:sldId id="2888" r:id="rId12"/>
    <p:sldId id="2889" r:id="rId13"/>
    <p:sldId id="2892" r:id="rId14"/>
    <p:sldId id="2895" r:id="rId15"/>
    <p:sldId id="1693" r:id="rId16"/>
  </p:sldIdLst>
  <p:sldSz cx="9144000" cy="5149850"/>
  <p:notesSz cx="9144000" cy="514985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C4D"/>
    <a:srgbClr val="001D4D"/>
    <a:srgbClr val="49BA6E"/>
    <a:srgbClr val="00AC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74"/>
    <p:restoredTop sz="85229" autoAdjust="0"/>
  </p:normalViewPr>
  <p:slideViewPr>
    <p:cSldViewPr>
      <p:cViewPr varScale="1">
        <p:scale>
          <a:sx n="88" d="100"/>
          <a:sy n="88" d="100"/>
        </p:scale>
        <p:origin x="1483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48" d="100"/>
          <a:sy n="248" d="100"/>
        </p:scale>
        <p:origin x="208" y="2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0DFB8E5-76F2-A84B-80CB-322DC956F1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9CF8A-D38F-8744-B978-46D4871E03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0C9CB-FA13-1344-B0CD-08C935532DB6}" type="datetimeFigureOut">
              <a:rPr lang="pl-PL" smtClean="0"/>
              <a:t>20.11.2025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3955B5-8100-DD41-85D8-6324B6C956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59F25E-81E5-D44E-9619-77306A718B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A065E-45F1-B94B-8F11-D45DD3A826E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77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9D9D1-B98C-4716-8D17-4A8216135B23}" type="datetimeFigureOut">
              <a:rPr lang="pl-PL" smtClean="0"/>
              <a:t>20.11.2025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030538" y="644525"/>
            <a:ext cx="3082925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14400" y="2478088"/>
            <a:ext cx="7315200" cy="2028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E25B0-6D5C-4CB6-BCC0-CAD586BF9A9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0814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31">
            <a:extLst>
              <a:ext uri="{FF2B5EF4-FFF2-40B4-BE49-F238E27FC236}">
                <a16:creationId xmlns:a16="http://schemas.microsoft.com/office/drawing/2014/main" id="{7DD9434B-17FF-3243-A8FC-B052D93AB8A7}"/>
              </a:ext>
            </a:extLst>
          </p:cNvPr>
          <p:cNvSpPr/>
          <p:nvPr userDrawn="1"/>
        </p:nvSpPr>
        <p:spPr>
          <a:xfrm>
            <a:off x="2145499" y="2211387"/>
            <a:ext cx="3686810" cy="1838325"/>
          </a:xfrm>
          <a:custGeom>
            <a:avLst/>
            <a:gdLst/>
            <a:ahLst/>
            <a:cxnLst/>
            <a:rect l="l" t="t" r="r" b="b"/>
            <a:pathLst>
              <a:path w="3686810" h="1838325">
                <a:moveTo>
                  <a:pt x="0" y="1837804"/>
                </a:moveTo>
                <a:lnTo>
                  <a:pt x="3686251" y="1837804"/>
                </a:lnTo>
                <a:lnTo>
                  <a:pt x="3686251" y="0"/>
                </a:lnTo>
                <a:lnTo>
                  <a:pt x="0" y="0"/>
                </a:lnTo>
                <a:lnTo>
                  <a:pt x="0" y="1837804"/>
                </a:lnTo>
                <a:close/>
              </a:path>
            </a:pathLst>
          </a:custGeom>
          <a:solidFill>
            <a:srgbClr val="17AA52">
              <a:alpha val="91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00BC17A6-4F99-F04F-B546-DD20A7381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0" y="279850"/>
            <a:ext cx="6172200" cy="360680"/>
          </a:xfrm>
        </p:spPr>
        <p:txBody>
          <a:bodyPr lIns="0" tIns="0" rIns="0" bIns="0"/>
          <a:lstStyle>
            <a:lvl1pPr>
              <a:defRPr sz="2200" b="0" i="0">
                <a:solidFill>
                  <a:srgbClr val="001D4D"/>
                </a:solidFill>
                <a:latin typeface="Montserrat-Medium"/>
                <a:cs typeface="Montserrat-Medium"/>
              </a:defRPr>
            </a:lvl1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AA061B-1202-9941-B847-C603BCBCCD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88" y="288925"/>
            <a:ext cx="417512" cy="417512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5A306AF4-8BE1-D84E-A419-D1C5A11296CC}"/>
              </a:ext>
            </a:extLst>
          </p:cNvPr>
          <p:cNvSpPr txBox="1"/>
          <p:nvPr userDrawn="1"/>
        </p:nvSpPr>
        <p:spPr>
          <a:xfrm>
            <a:off x="799106" y="262649"/>
            <a:ext cx="1106488" cy="55967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spcBef>
                <a:spcPts val="80"/>
              </a:spcBef>
            </a:pPr>
            <a:r>
              <a:rPr lang="pl-PL" sz="8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Stowarzyszenie</a:t>
            </a:r>
          </a:p>
          <a:p>
            <a:pPr marL="12700" marR="5080">
              <a:spcBef>
                <a:spcPts val="80"/>
              </a:spcBef>
            </a:pPr>
            <a:r>
              <a:rPr lang="pl-PL" sz="8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Księgowych w Polsce</a:t>
            </a:r>
          </a:p>
          <a:p>
            <a:pPr marL="12700" marR="5080">
              <a:spcBef>
                <a:spcPts val="80"/>
              </a:spcBef>
            </a:pPr>
            <a:r>
              <a:rPr lang="pl-PL" sz="8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Oddział Okręgowy</a:t>
            </a:r>
          </a:p>
          <a:p>
            <a:pPr marL="12700" marR="5080">
              <a:spcBef>
                <a:spcPts val="80"/>
              </a:spcBef>
            </a:pPr>
            <a:r>
              <a:rPr lang="pl-PL" sz="8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Miasto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27F22EB2-7997-5046-812C-48620DA78649}"/>
              </a:ext>
            </a:extLst>
          </p:cNvPr>
          <p:cNvSpPr txBox="1"/>
          <p:nvPr userDrawn="1"/>
        </p:nvSpPr>
        <p:spPr>
          <a:xfrm>
            <a:off x="268288" y="4708525"/>
            <a:ext cx="1600200" cy="19492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spcBef>
                <a:spcPts val="80"/>
              </a:spcBef>
            </a:pPr>
            <a:r>
              <a:rPr lang="pl-PL" sz="1200" dirty="0" err="1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</a:t>
            </a:r>
            <a:r>
              <a:rPr lang="pl-PL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miasto</a:t>
            </a:r>
            <a:r>
              <a:rPr lang="pl-PL" sz="1200" dirty="0" err="1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.skwp.pl</a:t>
            </a:r>
            <a:endParaRPr lang="pl-PL" sz="1200" dirty="0">
              <a:solidFill>
                <a:srgbClr val="001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2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00BC17A6-4F99-F04F-B546-DD20A7381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279850"/>
            <a:ext cx="6172200" cy="360680"/>
          </a:xfrm>
        </p:spPr>
        <p:txBody>
          <a:bodyPr lIns="0" tIns="0" rIns="0" bIns="0"/>
          <a:lstStyle>
            <a:lvl1pPr>
              <a:defRPr sz="2200" b="0" i="0">
                <a:solidFill>
                  <a:srgbClr val="001D4D"/>
                </a:solidFill>
                <a:latin typeface="Montserrat-Medium"/>
                <a:cs typeface="Montserrat-Medium"/>
              </a:defRPr>
            </a:lvl1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AA061B-1202-9941-B847-C603BCBCCD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88" y="288925"/>
            <a:ext cx="685800" cy="685800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5A306AF4-8BE1-D84E-A419-D1C5A11296CC}"/>
              </a:ext>
            </a:extLst>
          </p:cNvPr>
          <p:cNvSpPr txBox="1"/>
          <p:nvPr userDrawn="1"/>
        </p:nvSpPr>
        <p:spPr>
          <a:xfrm>
            <a:off x="268288" y="1101730"/>
            <a:ext cx="1600200" cy="78739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spcBef>
                <a:spcPts val="80"/>
              </a:spcBef>
            </a:pPr>
            <a:r>
              <a:rPr lang="pl-PL" sz="12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Stowarzyszenie</a:t>
            </a:r>
          </a:p>
          <a:p>
            <a:pPr marL="12700" marR="5080">
              <a:spcBef>
                <a:spcPts val="80"/>
              </a:spcBef>
            </a:pPr>
            <a:r>
              <a:rPr lang="pl-PL" sz="12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Księgowych w Polsce</a:t>
            </a:r>
          </a:p>
          <a:p>
            <a:pPr marL="12700" marR="5080">
              <a:spcBef>
                <a:spcPts val="80"/>
              </a:spcBef>
            </a:pPr>
            <a:r>
              <a:rPr lang="pl-PL" sz="12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Oddział Okręgowy</a:t>
            </a:r>
          </a:p>
          <a:p>
            <a:pPr marL="12700" marR="5080">
              <a:spcBef>
                <a:spcPts val="80"/>
              </a:spcBef>
            </a:pPr>
            <a:r>
              <a:rPr lang="pl-PL" sz="120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Miasto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27F22EB2-7997-5046-812C-48620DA78649}"/>
              </a:ext>
            </a:extLst>
          </p:cNvPr>
          <p:cNvSpPr txBox="1"/>
          <p:nvPr userDrawn="1"/>
        </p:nvSpPr>
        <p:spPr>
          <a:xfrm>
            <a:off x="268288" y="4708525"/>
            <a:ext cx="1600200" cy="19492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spcBef>
                <a:spcPts val="80"/>
              </a:spcBef>
            </a:pPr>
            <a:r>
              <a:rPr lang="pl-PL" sz="1200" dirty="0" err="1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</a:t>
            </a:r>
            <a:r>
              <a:rPr lang="pl-PL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miasto</a:t>
            </a:r>
            <a:r>
              <a:rPr lang="pl-PL" sz="1200" dirty="0" err="1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.skwp.pl</a:t>
            </a:r>
            <a:endParaRPr lang="pl-PL" sz="1200" dirty="0">
              <a:solidFill>
                <a:srgbClr val="001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076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1369" y="279850"/>
            <a:ext cx="8241261" cy="33855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84465"/>
            <a:ext cx="8229600" cy="1384995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89360"/>
            <a:ext cx="2103120" cy="276999"/>
          </a:xfrm>
        </p:spPr>
        <p:txBody>
          <a:bodyPr/>
          <a:lstStyle/>
          <a:p>
            <a:fld id="{9E583DDF-CA54-461A-A486-592D2374C532}" type="datetimeFigureOut">
              <a:rPr lang="pl-PL" smtClean="0"/>
              <a:t>20.11.2025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08960" y="4789360"/>
            <a:ext cx="2926080" cy="276999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83680" y="4789360"/>
            <a:ext cx="2103120" cy="276999"/>
          </a:xfrm>
        </p:spPr>
        <p:txBody>
          <a:bodyPr/>
          <a:lstStyle/>
          <a:p>
            <a:fld id="{CA8D9AD5-F248-4919-864A-CFD76CC027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858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1369" y="279850"/>
            <a:ext cx="8241261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001D4D"/>
                </a:solidFill>
                <a:latin typeface="Montserrat-Medium"/>
                <a:cs typeface="Montserrat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4465"/>
            <a:ext cx="822960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340C78-3B22-4A46-A96E-A28D43580602}"/>
              </a:ext>
            </a:extLst>
          </p:cNvPr>
          <p:cNvSpPr/>
          <p:nvPr userDrawn="1"/>
        </p:nvSpPr>
        <p:spPr>
          <a:xfrm>
            <a:off x="8839200" y="4841875"/>
            <a:ext cx="304800" cy="304800"/>
          </a:xfrm>
          <a:prstGeom prst="rect">
            <a:avLst/>
          </a:prstGeom>
          <a:solidFill>
            <a:srgbClr val="001C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Holder 6">
            <a:extLst>
              <a:ext uri="{FF2B5EF4-FFF2-40B4-BE49-F238E27FC236}">
                <a16:creationId xmlns:a16="http://schemas.microsoft.com/office/drawing/2014/main" id="{2035A67A-E26B-0647-AC43-F7324CA66DFB}"/>
              </a:ext>
            </a:extLst>
          </p:cNvPr>
          <p:cNvSpPr txBox="1">
            <a:spLocks/>
          </p:cNvSpPr>
          <p:nvPr userDrawn="1"/>
        </p:nvSpPr>
        <p:spPr>
          <a:xfrm>
            <a:off x="8839200" y="4917331"/>
            <a:ext cx="304800" cy="172194"/>
          </a:xfrm>
          <a:prstGeom prst="rect">
            <a:avLst/>
          </a:prstGeom>
        </p:spPr>
        <p:txBody>
          <a:bodyPr lIns="0" tIns="0" rIns="0" bIns="0"/>
          <a:lstStyle>
            <a:defPPr>
              <a:defRPr lang="pl-PL"/>
            </a:defPPr>
            <a:lvl1pPr marL="0" algn="r" defTabSz="914400" rtl="0" eaLnBrk="1" latinLnBrk="0" hangingPunct="1">
              <a:defRPr sz="1000" b="1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DBE421C-5FFB-7042-8D5F-A618190A6C03}" type="slidenum">
              <a:rPr lang="pl-PL" b="0" i="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pl-PL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68" r:id="rId4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32857AE-9E3F-9E4B-91D0-00DAEE2071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07"/>
          <a:stretch>
            <a:fillRect/>
          </a:stretch>
        </p:blipFill>
        <p:spPr>
          <a:xfrm>
            <a:off x="3097657" y="0"/>
            <a:ext cx="6046343" cy="51498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F8DACBD-CBC8-7245-B28C-A8537385851F}"/>
              </a:ext>
            </a:extLst>
          </p:cNvPr>
          <p:cNvSpPr/>
          <p:nvPr/>
        </p:nvSpPr>
        <p:spPr>
          <a:xfrm>
            <a:off x="980849" y="2117725"/>
            <a:ext cx="5509295" cy="2209800"/>
          </a:xfrm>
          <a:prstGeom prst="rect">
            <a:avLst/>
          </a:prstGeom>
          <a:solidFill>
            <a:srgbClr val="49BA6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E927909-79BC-2044-9A20-927C9A67ED70}"/>
              </a:ext>
            </a:extLst>
          </p:cNvPr>
          <p:cNvSpPr txBox="1"/>
          <p:nvPr/>
        </p:nvSpPr>
        <p:spPr>
          <a:xfrm>
            <a:off x="1138124" y="2270125"/>
            <a:ext cx="4881675" cy="74661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lang="pl-PL" sz="1600" b="1" i="1" dirty="0"/>
              <a:t>Ewolucja wykładni art. 21 ust. 1 pkt 2a ustawy o podatku dochodowym od osób prawnych – pomiędzy klasyfikacją świadczeń a integralnością systemu WHT</a:t>
            </a:r>
            <a:endParaRPr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F95F4A05-9533-684A-8FCA-F1A34818142E}"/>
              </a:ext>
            </a:extLst>
          </p:cNvPr>
          <p:cNvSpPr txBox="1"/>
          <p:nvPr/>
        </p:nvSpPr>
        <p:spPr>
          <a:xfrm>
            <a:off x="1142999" y="3336925"/>
            <a:ext cx="5347145" cy="91884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l-PL" sz="1200" b="1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Grzegorz Matysek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l-PL" sz="1200" b="1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Stowarzyszenie Księgowych w Polsce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lang="pl-PL" sz="1050" dirty="0">
              <a:solidFill>
                <a:srgbClr val="001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l-PL" sz="105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doradca podatkowy w DORADCA Sp. z o.o.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l-PL" sz="1050" dirty="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adiunkt w Katedrze Finansów Publicznych Wydziału Ekonomicznego UMCS w Lublinie</a:t>
            </a:r>
            <a:endParaRPr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8EA3C110-C5BC-CF43-89D8-5B131A8B5F59}"/>
              </a:ext>
            </a:extLst>
          </p:cNvPr>
          <p:cNvSpPr/>
          <p:nvPr/>
        </p:nvSpPr>
        <p:spPr>
          <a:xfrm>
            <a:off x="1138125" y="3260725"/>
            <a:ext cx="767715" cy="0"/>
          </a:xfrm>
          <a:custGeom>
            <a:avLst/>
            <a:gdLst/>
            <a:ahLst/>
            <a:cxnLst/>
            <a:rect l="l" t="t" r="r" b="b"/>
            <a:pathLst>
              <a:path w="767714">
                <a:moveTo>
                  <a:pt x="0" y="0"/>
                </a:moveTo>
                <a:lnTo>
                  <a:pt x="767181" y="0"/>
                </a:lnTo>
              </a:path>
            </a:pathLst>
          </a:custGeom>
          <a:ln w="2348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FF4BB460-FBFA-AA47-92AC-5483E09C917F}"/>
              </a:ext>
            </a:extLst>
          </p:cNvPr>
          <p:cNvSpPr txBox="1"/>
          <p:nvPr/>
        </p:nvSpPr>
        <p:spPr>
          <a:xfrm>
            <a:off x="268288" y="4708525"/>
            <a:ext cx="1600200" cy="19492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spcBef>
                <a:spcPts val="80"/>
              </a:spcBef>
            </a:pPr>
            <a:r>
              <a:rPr lang="pl-PL" sz="1200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</a:t>
            </a:r>
            <a:r>
              <a:rPr lang="pl-PL" sz="1200" dirty="0" err="1">
                <a:solidFill>
                  <a:srgbClr val="001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skwp.pl</a:t>
            </a:r>
            <a:endParaRPr lang="pl-PL" sz="1200" dirty="0">
              <a:solidFill>
                <a:srgbClr val="001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FB8BD19C-9A01-CDE5-E3C8-07665D97E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4800" y="365125"/>
            <a:ext cx="2551112" cy="51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2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C13D8A8-1258-4B9F-83DA-A342FC0F4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D76F0D8-C6F8-3A3A-9307-1FE438923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452994"/>
            <a:ext cx="6477000" cy="600014"/>
          </a:xfrm>
        </p:spPr>
        <p:txBody>
          <a:bodyPr/>
          <a:lstStyle/>
          <a:p>
            <a:r>
              <a:rPr lang="pl-PL" sz="2600" dirty="0">
                <a:solidFill>
                  <a:srgbClr val="001C4D"/>
                </a:solidFill>
              </a:rPr>
              <a:t>Przychody uzyskane </a:t>
            </a:r>
            <a:r>
              <a:rPr lang="pl-PL" sz="2600" b="1" dirty="0">
                <a:solidFill>
                  <a:srgbClr val="001C4D"/>
                </a:solidFill>
              </a:rPr>
              <a:t>na terytorium RP</a:t>
            </a:r>
            <a:endParaRPr lang="pl-PL" sz="2600" b="1" dirty="0"/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07B50717-3397-95B5-526B-15B26E52A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A023CA47-8EC1-9A17-E06C-998791E7EBBE}"/>
              </a:ext>
            </a:extLst>
          </p:cNvPr>
          <p:cNvSpPr txBox="1">
            <a:spLocks/>
          </p:cNvSpPr>
          <p:nvPr/>
        </p:nvSpPr>
        <p:spPr>
          <a:xfrm>
            <a:off x="1600200" y="1660525"/>
            <a:ext cx="7239000" cy="26670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sz="2200" b="1" dirty="0">
                <a:solidFill>
                  <a:srgbClr val="001C4D"/>
                </a:solidFill>
              </a:rPr>
              <a:t>Trzy koncepcje:</a:t>
            </a:r>
          </a:p>
          <a:p>
            <a:r>
              <a:rPr lang="pl-PL" sz="2200" dirty="0">
                <a:solidFill>
                  <a:srgbClr val="001C4D"/>
                </a:solidFill>
              </a:rPr>
              <a:t>- przychód jest osiągnięty na terytorium Polski, jeżeli jest </a:t>
            </a:r>
            <a:r>
              <a:rPr lang="pl-PL" sz="2200" u="sng" dirty="0">
                <a:solidFill>
                  <a:srgbClr val="001C4D"/>
                </a:solidFill>
              </a:rPr>
              <a:t>wypłacany przez podmiot polski</a:t>
            </a:r>
            <a:r>
              <a:rPr lang="pl-PL" sz="2200" dirty="0">
                <a:solidFill>
                  <a:srgbClr val="001C4D"/>
                </a:solidFill>
              </a:rPr>
              <a:t>;</a:t>
            </a:r>
          </a:p>
          <a:p>
            <a:r>
              <a:rPr lang="pl-PL" sz="2200" dirty="0">
                <a:solidFill>
                  <a:srgbClr val="001C4D"/>
                </a:solidFill>
              </a:rPr>
              <a:t>- przychód jest osiągnięty na terytorium Polski, jeżeli związane z nim </a:t>
            </a:r>
            <a:r>
              <a:rPr lang="pl-PL" sz="2200" u="sng" dirty="0">
                <a:solidFill>
                  <a:srgbClr val="001C4D"/>
                </a:solidFill>
              </a:rPr>
              <a:t>świadczenie było realizowane na terytorium Polski</a:t>
            </a:r>
            <a:r>
              <a:rPr lang="pl-PL" sz="2200" dirty="0">
                <a:solidFill>
                  <a:srgbClr val="001C4D"/>
                </a:solidFill>
              </a:rPr>
              <a:t>;</a:t>
            </a:r>
          </a:p>
          <a:p>
            <a:r>
              <a:rPr lang="pl-PL" sz="2200" dirty="0">
                <a:solidFill>
                  <a:srgbClr val="001C4D"/>
                </a:solidFill>
              </a:rPr>
              <a:t>- przychód jest osiągnięty na terytorium Polski, jeżeli </a:t>
            </a:r>
            <a:r>
              <a:rPr lang="pl-PL" sz="2200" u="sng" dirty="0">
                <a:solidFill>
                  <a:srgbClr val="001C4D"/>
                </a:solidFill>
              </a:rPr>
              <a:t>efekty</a:t>
            </a:r>
            <a:r>
              <a:rPr lang="pl-PL" sz="2200" dirty="0">
                <a:solidFill>
                  <a:srgbClr val="001C4D"/>
                </a:solidFill>
              </a:rPr>
              <a:t> związanego z nim świadczenia </a:t>
            </a:r>
            <a:r>
              <a:rPr lang="pl-PL" sz="2200" u="sng" dirty="0">
                <a:solidFill>
                  <a:srgbClr val="001C4D"/>
                </a:solidFill>
              </a:rPr>
              <a:t>będą wykorzystywane na terytorium Polski</a:t>
            </a:r>
            <a:r>
              <a:rPr lang="pl-PL" sz="2200" dirty="0">
                <a:solidFill>
                  <a:srgbClr val="001C4D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0080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0564E34-AE30-3F73-4292-C05D44505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BA8557-5FCB-8BA5-46CD-4E09F5E57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00" y="390616"/>
            <a:ext cx="5181600" cy="738664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2400" dirty="0"/>
              <a:t>Zagadnienie prawne budzące </a:t>
            </a:r>
            <a:r>
              <a:rPr lang="pl-PL" sz="2400" b="1" dirty="0"/>
              <a:t>poważne wątpliwości </a:t>
            </a:r>
            <a:endParaRPr lang="pl-PL" altLang="pl-PL" sz="2400" b="1" dirty="0">
              <a:solidFill>
                <a:srgbClr val="001C4D"/>
              </a:solidFill>
            </a:endParaRP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3A748358-F431-29B7-F855-1D7BB3BED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1793CB34-0601-A13D-66AB-F17F0E2668DF}"/>
              </a:ext>
            </a:extLst>
          </p:cNvPr>
          <p:cNvSpPr txBox="1">
            <a:spLocks/>
          </p:cNvSpPr>
          <p:nvPr/>
        </p:nvSpPr>
        <p:spPr>
          <a:xfrm>
            <a:off x="1447800" y="1651450"/>
            <a:ext cx="7391400" cy="336187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rgbClr val="001C4D"/>
                </a:solidFill>
              </a:rPr>
              <a:t>Postanowieniem z dnia 21 grudnia 2016 r., działając na podstawie art. 187 § 1 </a:t>
            </a:r>
            <a:r>
              <a:rPr lang="pl-PL" dirty="0" err="1">
                <a:solidFill>
                  <a:srgbClr val="001C4D"/>
                </a:solidFill>
              </a:rPr>
              <a:t>p.p.s.a</a:t>
            </a:r>
            <a:r>
              <a:rPr lang="pl-PL" dirty="0">
                <a:solidFill>
                  <a:srgbClr val="001C4D"/>
                </a:solidFill>
              </a:rPr>
              <a:t>., przedstawiono składowi siedmiu sędziów Naczelnego Sądu Administracyjnego do rozstrzygnięcia </a:t>
            </a:r>
            <a:r>
              <a:rPr lang="pl-PL" b="1" dirty="0">
                <a:solidFill>
                  <a:srgbClr val="001C4D"/>
                </a:solidFill>
              </a:rPr>
              <a:t>zagadnienie prawne</a:t>
            </a:r>
            <a:r>
              <a:rPr lang="pl-PL" dirty="0">
                <a:solidFill>
                  <a:srgbClr val="001C4D"/>
                </a:solidFill>
              </a:rPr>
              <a:t>:</a:t>
            </a:r>
          </a:p>
          <a:p>
            <a:endParaRPr lang="pl-PL" dirty="0">
              <a:solidFill>
                <a:srgbClr val="001C4D"/>
              </a:solidFill>
            </a:endParaRPr>
          </a:p>
          <a:p>
            <a:pPr marL="714375"/>
            <a:r>
              <a:rPr lang="pl-PL" i="1" dirty="0">
                <a:solidFill>
                  <a:srgbClr val="001C4D"/>
                </a:solidFill>
              </a:rPr>
              <a:t>Czy obowiązek podatkowy, o którym mowa w art. 3 ust. 2 ustawy z dnia 15 lutego 1992 r. o podatku dochodowym od osób prawnych (Dz. U. z 2011 r. Nr 74, poz. 397 z </a:t>
            </a:r>
            <a:r>
              <a:rPr lang="pl-PL" i="1" dirty="0" err="1">
                <a:solidFill>
                  <a:srgbClr val="001C4D"/>
                </a:solidFill>
              </a:rPr>
              <a:t>późn</a:t>
            </a:r>
            <a:r>
              <a:rPr lang="pl-PL" i="1" dirty="0">
                <a:solidFill>
                  <a:srgbClr val="001C4D"/>
                </a:solidFill>
              </a:rPr>
              <a:t>. zm.) od dochodów osiąganych na terytorium RP przez podatników niemających na terytorium RP siedziby lub zarządu, </a:t>
            </a:r>
            <a:r>
              <a:rPr lang="pl-PL" b="1" i="1" dirty="0">
                <a:solidFill>
                  <a:srgbClr val="001C4D"/>
                </a:solidFill>
              </a:rPr>
              <a:t>należy wiązać z miejscem uzyskania przychodu od polskiego rezydenta podatkowego, czy też z miejscem zrealizowania świadczenia z tym przychodem związanego</a:t>
            </a:r>
            <a:r>
              <a:rPr lang="pl-PL" dirty="0">
                <a:solidFill>
                  <a:srgbClr val="001C4D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2849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AF38336-B5DF-35D0-599C-A58BF2A2A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1DF7BCE-516B-4BBF-2F05-01C84677B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435372"/>
            <a:ext cx="5181600" cy="615553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altLang="pl-PL" sz="2000" b="1" dirty="0">
                <a:solidFill>
                  <a:srgbClr val="001C4D"/>
                </a:solidFill>
              </a:rPr>
              <a:t>Wyrok NSA z 15.05.2017 r.</a:t>
            </a:r>
            <a:br>
              <a:rPr lang="pl-PL" altLang="pl-PL" sz="2000" b="1" dirty="0">
                <a:solidFill>
                  <a:srgbClr val="001C4D"/>
                </a:solidFill>
              </a:rPr>
            </a:br>
            <a:r>
              <a:rPr lang="pl-PL" altLang="pl-PL" sz="2000" dirty="0">
                <a:solidFill>
                  <a:srgbClr val="001C4D"/>
                </a:solidFill>
              </a:rPr>
              <a:t>(II FSK 3587/14) – skład siedmioosobowy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0ED89F1A-73ED-F90B-6EAB-493808DEF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D5324AA2-1F30-E7CD-2390-67A85093C54B}"/>
              </a:ext>
            </a:extLst>
          </p:cNvPr>
          <p:cNvSpPr txBox="1">
            <a:spLocks/>
          </p:cNvSpPr>
          <p:nvPr/>
        </p:nvSpPr>
        <p:spPr>
          <a:xfrm>
            <a:off x="1524000" y="1803850"/>
            <a:ext cx="7239000" cy="290467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sz="2000" i="1" dirty="0">
                <a:solidFill>
                  <a:srgbClr val="001C4D"/>
                </a:solidFill>
              </a:rPr>
              <a:t>Podmioty, które nie posiadają w Polsce siedziby lub zakładu (oddziału), a świadczą na rzecz polskiej spółki usługi niematerialne poza granicami Polski, obciąża ograniczony obowiązek podatkowy, o którym mowa w art. 3 ust. 2 ustawy z dnia 15 lutego 1992 r. o podatku dochodowym od osób prawnych (Dz. U. z 2011 r. Nr 74, poz. 397 z </a:t>
            </a:r>
            <a:r>
              <a:rPr lang="pl-PL" sz="2000" i="1" dirty="0" err="1">
                <a:solidFill>
                  <a:srgbClr val="001C4D"/>
                </a:solidFill>
              </a:rPr>
              <a:t>późn</a:t>
            </a:r>
            <a:r>
              <a:rPr lang="pl-PL" sz="2000" i="1" dirty="0">
                <a:solidFill>
                  <a:srgbClr val="001C4D"/>
                </a:solidFill>
              </a:rPr>
              <a:t>. zm.). Spółka wypłacając zagranicznym kontrahentom wynagrodzenie za tego rodzaju usługi zobowiązana jest do potrącenia podatku u źródła, o którym mowa w art. 21 tej ustawy.</a:t>
            </a:r>
            <a:endParaRPr lang="pl-PL" sz="2000" dirty="0">
              <a:solidFill>
                <a:srgbClr val="001C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830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CE16A48-28FC-666B-9D03-D4B41E045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9B7226-3627-8674-CF69-F84EE6425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373817"/>
            <a:ext cx="6172200" cy="677108"/>
          </a:xfrm>
        </p:spPr>
        <p:txBody>
          <a:bodyPr/>
          <a:lstStyle/>
          <a:p>
            <a:r>
              <a:rPr lang="pl-PL" b="1" dirty="0"/>
              <a:t>Podatek od przerzuconych dochodów</a:t>
            </a:r>
            <a:br>
              <a:rPr lang="pl-PL" b="1" dirty="0"/>
            </a:br>
            <a:r>
              <a:rPr lang="pl-PL" dirty="0"/>
              <a:t>(art. 24aa ustawy o CIT)</a:t>
            </a:r>
            <a:endParaRPr lang="pl-PL" b="1" dirty="0"/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E15D9D9F-33F6-3FC0-D7AC-8AB7F955C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42EA8D91-80C3-2D3E-5802-DB17224A6474}"/>
              </a:ext>
            </a:extLst>
          </p:cNvPr>
          <p:cNvSpPr txBox="1">
            <a:spLocks/>
          </p:cNvSpPr>
          <p:nvPr/>
        </p:nvSpPr>
        <p:spPr>
          <a:xfrm>
            <a:off x="1371600" y="1660525"/>
            <a:ext cx="7010400" cy="25146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sz="2000" dirty="0">
                <a:solidFill>
                  <a:srgbClr val="001C4D"/>
                </a:solidFill>
              </a:rPr>
              <a:t>Za przerzucone dochody uznaje się zaliczone do kosztów uzyskania przychodów w roku podatkowym koszty poniesione przez podatnika na rzecz niemającego siedziby lub zarządu na terytorium Rzeczypospolitej Polskiej podmiotu powiązanego z tytułu (m.in.) </a:t>
            </a:r>
            <a:r>
              <a:rPr lang="pl-PL" sz="2000" i="1" dirty="0">
                <a:solidFill>
                  <a:srgbClr val="001C4D"/>
                </a:solidFill>
              </a:rPr>
              <a:t>usług doradczych, </a:t>
            </a:r>
            <a:r>
              <a:rPr lang="pl-PL" sz="2000" dirty="0">
                <a:solidFill>
                  <a:srgbClr val="001C4D"/>
                </a:solidFill>
              </a:rPr>
              <a:t>(</a:t>
            </a:r>
            <a:r>
              <a:rPr lang="pl-PL" sz="2000" u="sng" dirty="0">
                <a:solidFill>
                  <a:srgbClr val="001C4D"/>
                </a:solidFill>
              </a:rPr>
              <a:t>brak księgowych</a:t>
            </a:r>
            <a:r>
              <a:rPr lang="pl-PL" sz="2000" dirty="0">
                <a:solidFill>
                  <a:srgbClr val="001C4D"/>
                </a:solidFill>
              </a:rPr>
              <a:t>)</a:t>
            </a:r>
            <a:r>
              <a:rPr lang="pl-PL" sz="2000" i="1" dirty="0">
                <a:solidFill>
                  <a:srgbClr val="001C4D"/>
                </a:solidFill>
              </a:rPr>
              <a:t> badania rynku, </a:t>
            </a:r>
            <a:r>
              <a:rPr lang="pl-PL" sz="2000" dirty="0">
                <a:solidFill>
                  <a:srgbClr val="001C4D"/>
                </a:solidFill>
              </a:rPr>
              <a:t>(</a:t>
            </a:r>
            <a:r>
              <a:rPr lang="pl-PL" sz="2000" u="sng" dirty="0">
                <a:solidFill>
                  <a:srgbClr val="001C4D"/>
                </a:solidFill>
              </a:rPr>
              <a:t>brak prawnych</a:t>
            </a:r>
            <a:r>
              <a:rPr lang="pl-PL" sz="2000" dirty="0">
                <a:solidFill>
                  <a:srgbClr val="001C4D"/>
                </a:solidFill>
              </a:rPr>
              <a:t>) </a:t>
            </a:r>
            <a:r>
              <a:rPr lang="pl-PL" sz="2000" i="1" dirty="0">
                <a:solidFill>
                  <a:srgbClr val="001C4D"/>
                </a:solidFill>
              </a:rPr>
              <a:t>usług reklamowych, zarządzania i kontroli, przetwarzania danych, </a:t>
            </a:r>
            <a:r>
              <a:rPr lang="pl-PL" sz="2000" dirty="0">
                <a:solidFill>
                  <a:srgbClr val="001C4D"/>
                </a:solidFill>
              </a:rPr>
              <a:t>(</a:t>
            </a:r>
            <a:r>
              <a:rPr lang="pl-PL" sz="2000" u="sng" dirty="0">
                <a:solidFill>
                  <a:srgbClr val="001C4D"/>
                </a:solidFill>
              </a:rPr>
              <a:t>brak</a:t>
            </a:r>
            <a:r>
              <a:rPr lang="pl-PL" sz="2000" i="1" u="sng" dirty="0">
                <a:solidFill>
                  <a:srgbClr val="001C4D"/>
                </a:solidFill>
              </a:rPr>
              <a:t> </a:t>
            </a:r>
            <a:r>
              <a:rPr lang="pl-PL" sz="2000" u="sng" dirty="0">
                <a:solidFill>
                  <a:srgbClr val="001C4D"/>
                </a:solidFill>
              </a:rPr>
              <a:t>usług rekrutacji pracowników i pozyskiwania personelu</a:t>
            </a:r>
            <a:r>
              <a:rPr lang="pl-PL" sz="2000" dirty="0">
                <a:solidFill>
                  <a:srgbClr val="001C4D"/>
                </a:solidFill>
              </a:rPr>
              <a:t>)</a:t>
            </a:r>
            <a:r>
              <a:rPr lang="pl-PL" sz="2000" i="1" dirty="0">
                <a:solidFill>
                  <a:srgbClr val="001C4D"/>
                </a:solidFill>
              </a:rPr>
              <a:t> ubezpieczeń, gwarancji i poręczeń oraz usług o podobnym charakterze</a:t>
            </a:r>
            <a:r>
              <a:rPr lang="pl-PL" sz="2000" dirty="0">
                <a:solidFill>
                  <a:srgbClr val="001C4D"/>
                </a:solidFill>
              </a:rPr>
              <a:t>;</a:t>
            </a:r>
            <a:endParaRPr lang="pl-PL" sz="1600" dirty="0">
              <a:solidFill>
                <a:srgbClr val="001C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25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3949A51-6199-C0BC-3C26-7E508CF5D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4AA1A3-B00B-815B-4794-C9B7D4CB4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373817"/>
            <a:ext cx="6172200" cy="677108"/>
          </a:xfrm>
        </p:spPr>
        <p:txBody>
          <a:bodyPr/>
          <a:lstStyle/>
          <a:p>
            <a:r>
              <a:rPr lang="pl-PL" b="1" dirty="0"/>
              <a:t>Podatek od dochodów zagranicznej jednostki kontrolowanej</a:t>
            </a:r>
            <a:r>
              <a:rPr lang="pl-PL" dirty="0"/>
              <a:t> (art. 24a)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5B365BBF-B218-6D1E-526C-244310B08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0C3076B2-A664-3117-F165-1FC10BDE892C}"/>
              </a:ext>
            </a:extLst>
          </p:cNvPr>
          <p:cNvSpPr txBox="1">
            <a:spLocks/>
          </p:cNvSpPr>
          <p:nvPr/>
        </p:nvSpPr>
        <p:spPr>
          <a:xfrm>
            <a:off x="1524000" y="1812925"/>
            <a:ext cx="7010400" cy="25146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sz="2000" dirty="0">
                <a:solidFill>
                  <a:srgbClr val="001C4D"/>
                </a:solidFill>
              </a:rPr>
              <a:t>Jednym z wyznaczników definicyjnych zagranicznej jednostki kontrolowanej mogą być uzyskiwane przez nią przychody (stanowiące co najmniej 33% jej przychodów) z tytułu (m.in.):</a:t>
            </a:r>
          </a:p>
          <a:p>
            <a:pPr marL="285750" indent="-285750">
              <a:buFontTx/>
              <a:buChar char="-"/>
            </a:pPr>
            <a:r>
              <a:rPr lang="pl-PL" sz="2000" i="1" dirty="0">
                <a:solidFill>
                  <a:srgbClr val="001C4D"/>
                </a:solidFill>
              </a:rPr>
              <a:t>usług doradczych, księgowych, badania rynku, usług prawnych, usług reklamowych, zarządzania i kontroli, przetwarzania danych, usług rekrutacji pracowników i pozyskiwania personelu oraz świadczeń o podobnym charakterze</a:t>
            </a:r>
            <a:r>
              <a:rPr lang="pl-PL" sz="2000" dirty="0">
                <a:solidFill>
                  <a:srgbClr val="001C4D"/>
                </a:solidFill>
              </a:rPr>
              <a:t>, (…)</a:t>
            </a:r>
          </a:p>
          <a:p>
            <a:pPr marL="285750" indent="-285750">
              <a:buFontTx/>
              <a:buChar char="-"/>
            </a:pPr>
            <a:r>
              <a:rPr lang="pl-PL" sz="2000" i="1" dirty="0">
                <a:solidFill>
                  <a:srgbClr val="001C4D"/>
                </a:solidFill>
              </a:rPr>
              <a:t>poręczeń i gwarancji </a:t>
            </a:r>
            <a:r>
              <a:rPr lang="pl-PL" sz="2000" dirty="0">
                <a:solidFill>
                  <a:srgbClr val="001C4D"/>
                </a:solidFill>
              </a:rPr>
              <a:t>(w odniesieniu do poręczeń i gwarancji brak frazy „świadczeń o podobnym charakterze”)</a:t>
            </a:r>
          </a:p>
        </p:txBody>
      </p:sp>
    </p:spTree>
    <p:extLst>
      <p:ext uri="{BB962C8B-B14F-4D97-AF65-F5344CB8AC3E}">
        <p14:creationId xmlns:p14="http://schemas.microsoft.com/office/powerpoint/2010/main" val="2743739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33AE2E3-D90F-46F0-8575-6DA94FB2E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82445"/>
            <a:ext cx="5410200" cy="1066800"/>
          </a:xfrm>
        </p:spPr>
        <p:txBody>
          <a:bodyPr anchor="ctr">
            <a:normAutofit/>
          </a:bodyPr>
          <a:lstStyle/>
          <a:p>
            <a:pPr algn="ctr"/>
            <a:r>
              <a:rPr lang="pl-PL" sz="3600" b="1" spc="11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Dziękuję </a:t>
            </a:r>
            <a:r>
              <a:rPr lang="pl-PL" sz="3600" b="1" spc="34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za </a:t>
            </a:r>
            <a:r>
              <a:rPr lang="pl-PL" sz="3600" b="1" spc="8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uwagę</a:t>
            </a:r>
            <a:r>
              <a:rPr lang="pl-PL" sz="3600" b="1" spc="-53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 </a:t>
            </a:r>
            <a:r>
              <a:rPr lang="pl-PL" sz="3600" b="1" spc="4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!</a:t>
            </a:r>
            <a:endParaRPr lang="pl-PL" sz="3600" dirty="0">
              <a:solidFill>
                <a:srgbClr val="001C4D"/>
              </a:solidFill>
              <a:latin typeface="Montserrat" panose="00000500000000000000" pitchFamily="2" charset="-18"/>
              <a:cs typeface="Tahoma"/>
            </a:endParaRP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62417C2F-7AB5-4D87-A164-FC4A3839229D}"/>
              </a:ext>
            </a:extLst>
          </p:cNvPr>
          <p:cNvCxnSpPr>
            <a:cxnSpLocks/>
          </p:cNvCxnSpPr>
          <p:nvPr/>
        </p:nvCxnSpPr>
        <p:spPr bwMode="auto">
          <a:xfrm>
            <a:off x="533400" y="4556125"/>
            <a:ext cx="8077200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2" name="Obraz 11">
            <a:extLst>
              <a:ext uri="{FF2B5EF4-FFF2-40B4-BE49-F238E27FC236}">
                <a16:creationId xmlns:a16="http://schemas.microsoft.com/office/drawing/2014/main" id="{51658473-DC97-4375-BAF6-CDEE54EE54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315845"/>
            <a:ext cx="1066800" cy="1066800"/>
          </a:xfrm>
          <a:prstGeom prst="rect">
            <a:avLst/>
          </a:prstGeom>
        </p:spPr>
      </p:pic>
      <p:sp>
        <p:nvSpPr>
          <p:cNvPr id="4" name="object 7">
            <a:extLst>
              <a:ext uri="{FF2B5EF4-FFF2-40B4-BE49-F238E27FC236}">
                <a16:creationId xmlns:a16="http://schemas.microsoft.com/office/drawing/2014/main" id="{F94473B0-5AD7-A3D3-9DE3-FD1B65BE4592}"/>
              </a:ext>
            </a:extLst>
          </p:cNvPr>
          <p:cNvSpPr txBox="1"/>
          <p:nvPr/>
        </p:nvSpPr>
        <p:spPr>
          <a:xfrm>
            <a:off x="3372995" y="3489325"/>
            <a:ext cx="5237605" cy="908274"/>
          </a:xfrm>
          <a:prstGeom prst="rect">
            <a:avLst/>
          </a:prstGeom>
        </p:spPr>
        <p:txBody>
          <a:bodyPr vert="horz" wrap="square" lIns="0" tIns="10490" rIns="0" bIns="0" rtlCol="0">
            <a:spAutoFit/>
          </a:bodyPr>
          <a:lstStyle/>
          <a:p>
            <a:pPr algn="r">
              <a:spcBef>
                <a:spcPts val="83"/>
              </a:spcBef>
            </a:pPr>
            <a:r>
              <a:rPr sz="1400" b="1" dirty="0" err="1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dr</a:t>
            </a:r>
            <a:r>
              <a:rPr sz="1400" b="1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 </a:t>
            </a:r>
            <a:r>
              <a:rPr sz="1400" b="1" spc="8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Grzegorz</a:t>
            </a:r>
            <a:r>
              <a:rPr sz="1400" b="1" spc="-68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 </a:t>
            </a:r>
            <a:r>
              <a:rPr sz="1400" b="1" spc="4" dirty="0">
                <a:solidFill>
                  <a:srgbClr val="001C4D"/>
                </a:solidFill>
                <a:latin typeface="Montserrat" panose="00000500000000000000" pitchFamily="2" charset="-18"/>
                <a:cs typeface="Tahoma"/>
              </a:rPr>
              <a:t>Matysek</a:t>
            </a:r>
            <a:endParaRPr sz="1400" dirty="0">
              <a:solidFill>
                <a:srgbClr val="001C4D"/>
              </a:solidFill>
              <a:latin typeface="Montserrat" panose="00000500000000000000" pitchFamily="2" charset="-18"/>
              <a:cs typeface="Tahoma"/>
            </a:endParaRPr>
          </a:p>
          <a:p>
            <a:pPr marL="12700" algn="r">
              <a:lnSpc>
                <a:spcPct val="100000"/>
              </a:lnSpc>
              <a:spcBef>
                <a:spcPts val="105"/>
              </a:spcBef>
            </a:pPr>
            <a:r>
              <a:rPr lang="pl-PL" sz="1100" b="1" dirty="0">
                <a:solidFill>
                  <a:srgbClr val="001C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Stowarzyszenie Księgowych w Polsce</a:t>
            </a:r>
          </a:p>
          <a:p>
            <a:pPr marL="12700" algn="r">
              <a:lnSpc>
                <a:spcPct val="100000"/>
              </a:lnSpc>
              <a:spcBef>
                <a:spcPts val="105"/>
              </a:spcBef>
            </a:pPr>
            <a:endParaRPr lang="pl-PL" sz="1000" dirty="0">
              <a:solidFill>
                <a:srgbClr val="001C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r">
              <a:lnSpc>
                <a:spcPct val="100000"/>
              </a:lnSpc>
              <a:spcBef>
                <a:spcPts val="105"/>
              </a:spcBef>
            </a:pPr>
            <a:r>
              <a:rPr lang="pl-PL" sz="1000" dirty="0">
                <a:solidFill>
                  <a:srgbClr val="001C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doradca podatkowy w DORADCA Sp. z o.o.</a:t>
            </a:r>
          </a:p>
          <a:p>
            <a:pPr marL="12700" algn="r">
              <a:lnSpc>
                <a:spcPct val="100000"/>
              </a:lnSpc>
              <a:spcBef>
                <a:spcPts val="105"/>
              </a:spcBef>
            </a:pPr>
            <a:r>
              <a:rPr lang="pl-PL" sz="1000" dirty="0">
                <a:solidFill>
                  <a:srgbClr val="001C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adiunkt w Katedrze Finansów Publicznych WE UMCS</a:t>
            </a: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651E4AE5-329E-C8E0-36F7-1197B95DB5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4800" y="365125"/>
            <a:ext cx="2551112" cy="51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40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E953FD-748C-313D-B826-CD34F632F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279850"/>
            <a:ext cx="6172200" cy="338554"/>
          </a:xfrm>
        </p:spPr>
        <p:txBody>
          <a:bodyPr/>
          <a:lstStyle/>
          <a:p>
            <a:r>
              <a:rPr lang="pl-PL" dirty="0"/>
              <a:t>Zmiana ustawy o CIT </a:t>
            </a:r>
            <a:r>
              <a:rPr lang="pl-PL" b="1" dirty="0"/>
              <a:t>od 1 stycznia 2003 r. 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A7AF3A0A-A014-885B-1FE4-AAA5CA9F7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AC9C1EC0-0F04-683B-B316-3EEF315462CF}"/>
              </a:ext>
            </a:extLst>
          </p:cNvPr>
          <p:cNvSpPr txBox="1">
            <a:spLocks/>
          </p:cNvSpPr>
          <p:nvPr/>
        </p:nvSpPr>
        <p:spPr>
          <a:xfrm>
            <a:off x="1411288" y="1050925"/>
            <a:ext cx="7504112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sz="1400" i="1" dirty="0"/>
              <a:t>Art.  21. 1. Podatek dochodowy z tytułu uzyskanych na terytorium Rzeczypospolitej Polskiej przez podatników, o których mowa w art. 3 ust. 2, przychodów:</a:t>
            </a:r>
            <a:endParaRPr lang="pl-PL" sz="1400" dirty="0"/>
          </a:p>
          <a:p>
            <a:r>
              <a:rPr lang="pl-PL" sz="1400" i="1" dirty="0"/>
              <a:t>1) z odsetek, z praw autorskich lub praw pokrewnych, z praw do projektów wynalazczych, znaków towarowych i wzorów zdobniczych, w tym również ze sprzedaży tych praw, z należności za udostępnienie tajemnicy receptury lub procesu produkcyjnego, za użytkowanie lub prawo do użytkowania urządzenia przemysłowego, w tym także środka transportu, urządzenia handlowego lub naukowego, za informacje związane ze zdobytym doświadczeniem w dziedzinie przemysłowej, handlowej lub naukowej (know-how),</a:t>
            </a:r>
            <a:endParaRPr lang="pl-PL" sz="1400" dirty="0"/>
          </a:p>
          <a:p>
            <a:r>
              <a:rPr lang="pl-PL" sz="1400" i="1" dirty="0"/>
              <a:t>2) z opłat za świadczone usługi w zakresie działalności widowiskowej, rozrywkowej lub sportowej, wykonywanej przez osoby fizyczne lub osoby prawne mające miejsce zamieszkania lub siedzibę za granicą, organizowanej za pośrednictwem osób fizycznych lub osób prawnych prowadzących działalność w zakresie imprez artystycznych, rozrywkowych lub sportowych na terytorium Rzeczypospolitej Polskiej</a:t>
            </a:r>
            <a:endParaRPr lang="pl-PL" sz="1400" dirty="0"/>
          </a:p>
          <a:p>
            <a:r>
              <a:rPr lang="pl-PL" sz="1400" b="1" i="1" dirty="0"/>
              <a:t>2a) z tytułu innych niż wymienione w pkt 1 i 2 </a:t>
            </a:r>
            <a:r>
              <a:rPr lang="pl-PL" sz="1400" b="1" i="1" u="sng" dirty="0"/>
              <a:t>świadczeń o charakterze niematerialnym</a:t>
            </a:r>
            <a:r>
              <a:rPr lang="pl-PL" sz="1400" b="1" i="1" dirty="0"/>
              <a:t>, </a:t>
            </a:r>
            <a:r>
              <a:rPr lang="pl-PL" sz="1400" b="1" i="1" u="sng" dirty="0"/>
              <a:t>w szczególności</a:t>
            </a:r>
            <a:r>
              <a:rPr lang="pl-PL" sz="1400" b="1" i="1" dirty="0"/>
              <a:t> z tytułu świadczeń doradczych, badania rynku, zarządzania i kontroli, gwarancji i poręczeń,</a:t>
            </a:r>
            <a:endParaRPr lang="pl-PL" sz="1400" dirty="0"/>
          </a:p>
          <a:p>
            <a:r>
              <a:rPr lang="pl-PL" sz="1400" i="1" dirty="0"/>
              <a:t>- ustala się w wysokości 20% przychodów,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4060798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1F04F4A-617D-F998-A028-1D98749C7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12253B-B699-DA32-A625-640F5F29C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279850"/>
            <a:ext cx="6172200" cy="338554"/>
          </a:xfrm>
        </p:spPr>
        <p:txBody>
          <a:bodyPr/>
          <a:lstStyle/>
          <a:p>
            <a:r>
              <a:rPr lang="pl-PL" dirty="0"/>
              <a:t>Zmiana ustawy o CIT </a:t>
            </a:r>
            <a:r>
              <a:rPr lang="pl-PL" b="1" dirty="0"/>
              <a:t>od 1 stycznia 2004 r.</a:t>
            </a:r>
            <a:r>
              <a:rPr lang="pl-PL" dirty="0"/>
              <a:t> 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19D7EA3C-948A-394F-5A77-0FFF88D0B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BAADAA4D-9BA7-472E-D661-4D3B1C769DA7}"/>
              </a:ext>
            </a:extLst>
          </p:cNvPr>
          <p:cNvSpPr txBox="1">
            <a:spLocks/>
          </p:cNvSpPr>
          <p:nvPr/>
        </p:nvSpPr>
        <p:spPr>
          <a:xfrm>
            <a:off x="1411288" y="1050925"/>
            <a:ext cx="7504112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sz="1400" i="1" dirty="0"/>
              <a:t>Art.  21. 1. Podatek dochodowy z tytułu uzyskanych na terytorium Rzeczypospolitej Polskiej przez podatników, o których mowa w art. 3 ust. 2, przychodów:</a:t>
            </a:r>
            <a:endParaRPr lang="pl-PL" sz="1400" dirty="0"/>
          </a:p>
          <a:p>
            <a:r>
              <a:rPr lang="pl-PL" sz="1400" i="1" dirty="0"/>
              <a:t>1) z odsetek, z praw autorskich lub praw pokrewnych, z praw do projektów wynalazczych, znaków towarowych i wzorów zdobniczych, w tym również ze sprzedaży tych praw, z należności za udostępnienie tajemnicy receptury lub procesu produkcyjnego, za użytkowanie lub prawo do użytkowania urządzenia przemysłowego, w tym także środka transportu, urządzenia handlowego lub naukowego, za informacje związane ze zdobytym doświadczeniem w dziedzinie przemysłowej, handlowej lub naukowej (know-how),</a:t>
            </a:r>
            <a:endParaRPr lang="pl-PL" sz="1400" dirty="0"/>
          </a:p>
          <a:p>
            <a:r>
              <a:rPr lang="pl-PL" sz="1400" i="1" dirty="0"/>
              <a:t>2) z opłat za świadczone usługi w zakresie działalności widowiskowej, rozrywkowej lub sportowej, wykonywanej przez osoby fizyczne lub osoby prawne mające miejsce zamieszkania lub siedzibę za granicą, organizowanej za pośrednictwem osób fizycznych lub osób prawnych prowadzących działalność w zakresie imprez artystycznych, rozrywkowych lub sportowych na terytorium Rzeczypospolitej Polskiej</a:t>
            </a:r>
            <a:endParaRPr lang="pl-PL" sz="1400" dirty="0"/>
          </a:p>
          <a:p>
            <a:r>
              <a:rPr lang="pl-PL" sz="1400" b="1" i="1" dirty="0"/>
              <a:t>2a) </a:t>
            </a:r>
            <a:r>
              <a:rPr lang="pl-PL" sz="1400" b="1" i="1" u="sng" dirty="0"/>
              <a:t>z tytułu świadczeń</a:t>
            </a:r>
            <a:r>
              <a:rPr lang="pl-PL" sz="1400" b="1" i="1" dirty="0"/>
              <a:t>: doradczych, księgowych, badania rynku, usług prawnych, usług reklamowych, zarządzania i kontroli, przetwarzania danych, usług rekrutacji pracowników i pozyskiwania personelu, gwarancji i poręczeń </a:t>
            </a:r>
            <a:r>
              <a:rPr lang="pl-PL" sz="1400" b="1" i="1" u="sng" dirty="0"/>
              <a:t>oraz świadczeń o podobnym charakterze</a:t>
            </a:r>
            <a:r>
              <a:rPr lang="pl-PL" sz="1400" b="1" i="1" dirty="0"/>
              <a:t>,</a:t>
            </a:r>
            <a:endParaRPr lang="pl-PL" sz="1400" dirty="0"/>
          </a:p>
          <a:p>
            <a:r>
              <a:rPr lang="pl-PL" sz="1400" i="1" dirty="0"/>
              <a:t>- ustala się w wysokości 20% przychodów,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11542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BBD38AF-D409-8AAE-A3F4-302B0AB9B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72DA20-F0D4-1AC7-4E2B-0AFAAC87A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279850"/>
            <a:ext cx="6172200" cy="677108"/>
          </a:xfrm>
        </p:spPr>
        <p:txBody>
          <a:bodyPr/>
          <a:lstStyle/>
          <a:p>
            <a:r>
              <a:rPr lang="pl-PL" b="1" dirty="0"/>
              <a:t>Katalog przychodów</a:t>
            </a:r>
            <a:r>
              <a:rPr lang="pl-PL" dirty="0"/>
              <a:t> objętych WHT (CIT/PIT)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314C55E7-F90F-E183-EA73-B5E52DB7E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58C6DDAA-F4BE-4674-C55B-B7A2DD5F4DD0}"/>
              </a:ext>
            </a:extLst>
          </p:cNvPr>
          <p:cNvSpPr txBox="1">
            <a:spLocks/>
          </p:cNvSpPr>
          <p:nvPr/>
        </p:nvSpPr>
        <p:spPr>
          <a:xfrm>
            <a:off x="1411288" y="1355725"/>
            <a:ext cx="7504112" cy="359047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1991 r. (PIT) </a:t>
            </a:r>
            <a:r>
              <a:rPr lang="pl-PL" sz="1700" dirty="0">
                <a:solidFill>
                  <a:srgbClr val="001C4D"/>
                </a:solidFill>
              </a:rPr>
              <a:t>– należności licencyjne </a:t>
            </a:r>
          </a:p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1992 r. (CIT)</a:t>
            </a:r>
            <a:r>
              <a:rPr lang="pl-PL" sz="1700" dirty="0">
                <a:solidFill>
                  <a:srgbClr val="001C4D"/>
                </a:solidFill>
              </a:rPr>
              <a:t> – należności licencyjne </a:t>
            </a:r>
          </a:p>
          <a:p>
            <a:pPr marL="285750" indent="-285750">
              <a:buFontTx/>
              <a:buChar char="-"/>
            </a:pPr>
            <a:endParaRPr lang="pl-PL" sz="1700" dirty="0">
              <a:solidFill>
                <a:srgbClr val="001C4D"/>
              </a:solidFill>
            </a:endParaRPr>
          </a:p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1997 r. (PIT)</a:t>
            </a:r>
            <a:r>
              <a:rPr lang="pl-PL" sz="1700" dirty="0">
                <a:solidFill>
                  <a:srgbClr val="001C4D"/>
                </a:solidFill>
              </a:rPr>
              <a:t> – odsetki</a:t>
            </a:r>
          </a:p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1999 r. (CIT)</a:t>
            </a:r>
            <a:r>
              <a:rPr lang="pl-PL" sz="1700" dirty="0">
                <a:solidFill>
                  <a:srgbClr val="001C4D"/>
                </a:solidFill>
              </a:rPr>
              <a:t> – odsetki</a:t>
            </a:r>
          </a:p>
          <a:p>
            <a:pPr marL="285750" indent="-285750">
              <a:buFontTx/>
              <a:buChar char="-"/>
            </a:pPr>
            <a:endParaRPr lang="pl-PL" sz="1700" dirty="0">
              <a:solidFill>
                <a:srgbClr val="001C4D"/>
              </a:solidFill>
            </a:endParaRPr>
          </a:p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1999 r. (CIT)</a:t>
            </a:r>
            <a:r>
              <a:rPr lang="pl-PL" sz="1700" dirty="0">
                <a:solidFill>
                  <a:srgbClr val="001C4D"/>
                </a:solidFill>
              </a:rPr>
              <a:t> – działalność widowiskowa, rozrywkowa i sportowa oraz zagraniczne przedsiębiorstwa morskiej żeglugi handlowej i żeglugi powietrznej</a:t>
            </a:r>
          </a:p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2001 r. (PIT)</a:t>
            </a:r>
            <a:r>
              <a:rPr lang="pl-PL" sz="1700" dirty="0">
                <a:solidFill>
                  <a:srgbClr val="001C4D"/>
                </a:solidFill>
              </a:rPr>
              <a:t> – działalność widowiskowa, rozrywkowa i sportowa oraz zagraniczne przedsiębiorstwa morskiej żeglugi handlowej i żeglugi powietrznej</a:t>
            </a:r>
          </a:p>
          <a:p>
            <a:pPr marL="285750" indent="-285750">
              <a:buFontTx/>
              <a:buChar char="-"/>
            </a:pPr>
            <a:endParaRPr lang="pl-PL" sz="1700" dirty="0">
              <a:solidFill>
                <a:srgbClr val="001C4D"/>
              </a:solidFill>
            </a:endParaRPr>
          </a:p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2003 r. (CIT i PIT) </a:t>
            </a:r>
            <a:r>
              <a:rPr lang="pl-PL" sz="1700" dirty="0">
                <a:solidFill>
                  <a:srgbClr val="001C4D"/>
                </a:solidFill>
              </a:rPr>
              <a:t>– inne świadczenia niematerialne (wszelkiego rodzaju)</a:t>
            </a:r>
          </a:p>
          <a:p>
            <a:pPr marL="285750" indent="-285750">
              <a:buFontTx/>
              <a:buChar char="-"/>
            </a:pPr>
            <a:r>
              <a:rPr lang="pl-PL" sz="1700" b="1" dirty="0">
                <a:solidFill>
                  <a:srgbClr val="001C4D"/>
                </a:solidFill>
              </a:rPr>
              <a:t>2004 r. (CIT i PIT)</a:t>
            </a:r>
            <a:r>
              <a:rPr lang="pl-PL" sz="1700" dirty="0">
                <a:solidFill>
                  <a:srgbClr val="001C4D"/>
                </a:solidFill>
              </a:rPr>
              <a:t> – świadczenia „wymienione” i do nich podobne</a:t>
            </a:r>
          </a:p>
        </p:txBody>
      </p:sp>
    </p:spTree>
    <p:extLst>
      <p:ext uri="{BB962C8B-B14F-4D97-AF65-F5344CB8AC3E}">
        <p14:creationId xmlns:p14="http://schemas.microsoft.com/office/powerpoint/2010/main" val="1380027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EC1CAB0-CF53-04E9-4D96-93CB7853B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8812E9-48FC-F888-C426-5AFAFF3B2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279850"/>
            <a:ext cx="6172200" cy="677108"/>
          </a:xfrm>
        </p:spPr>
        <p:txBody>
          <a:bodyPr/>
          <a:lstStyle/>
          <a:p>
            <a:r>
              <a:rPr lang="pl-PL" b="1" dirty="0"/>
              <a:t>Projekty zmian</a:t>
            </a:r>
            <a:r>
              <a:rPr lang="pl-PL" dirty="0"/>
              <a:t> ustaw</a:t>
            </a:r>
            <a:br>
              <a:rPr lang="pl-PL" dirty="0"/>
            </a:br>
            <a:r>
              <a:rPr lang="pl-PL" dirty="0"/>
              <a:t>o podatkach dochodowych 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6D0CE7D5-4E51-8784-8DD8-26B73DC95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5E73B794-E0E6-1229-6951-EF90A697D2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" r="2469"/>
          <a:stretch>
            <a:fillRect/>
          </a:stretch>
        </p:blipFill>
        <p:spPr bwMode="auto">
          <a:xfrm>
            <a:off x="457200" y="1253490"/>
            <a:ext cx="6459161" cy="1702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1DD38285-A413-CB1E-44FD-2BD63A837C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8" r="2185"/>
          <a:stretch>
            <a:fillRect/>
          </a:stretch>
        </p:blipFill>
        <p:spPr bwMode="auto">
          <a:xfrm>
            <a:off x="2768763" y="3037803"/>
            <a:ext cx="6172200" cy="1936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4871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65981FC-2397-3F1B-3468-2EF1C3EAB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94E946-E983-5344-E33F-F6D0DF27F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279850"/>
            <a:ext cx="6172200" cy="677108"/>
          </a:xfrm>
        </p:spPr>
        <p:txBody>
          <a:bodyPr/>
          <a:lstStyle/>
          <a:p>
            <a:r>
              <a:rPr lang="pl-PL" dirty="0"/>
              <a:t>Opinia prawna o rządowym projekcie ustawy o zmianie ustawy o CIT i PIT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7467E6BE-EFE6-0146-8178-9708A5AF6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0B468143-0845-40B1-B36A-8AAF445E59B0}"/>
              </a:ext>
            </a:extLst>
          </p:cNvPr>
          <p:cNvSpPr txBox="1">
            <a:spLocks/>
          </p:cNvSpPr>
          <p:nvPr/>
        </p:nvSpPr>
        <p:spPr>
          <a:xfrm>
            <a:off x="1447800" y="1431925"/>
            <a:ext cx="7123112" cy="336187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i="1" dirty="0">
                <a:solidFill>
                  <a:srgbClr val="001C4D"/>
                </a:solidFill>
              </a:rPr>
              <a:t>(…)</a:t>
            </a:r>
          </a:p>
          <a:p>
            <a:r>
              <a:rPr lang="pl-PL" i="1" dirty="0">
                <a:solidFill>
                  <a:srgbClr val="001C4D"/>
                </a:solidFill>
              </a:rPr>
              <a:t>19. Z uznaniem można ocenić próbę jednoznacznego określenia katalogu świadczeń opodatkowanych zryczałtowanym 20% podatkiem (art. 21 ust. 2a ustawy). </a:t>
            </a:r>
            <a:r>
              <a:rPr lang="pl-PL" b="1" i="1" dirty="0">
                <a:solidFill>
                  <a:srgbClr val="001C4D"/>
                </a:solidFill>
              </a:rPr>
              <a:t>Dotychczas przepis ten formułował katalog otwarty, co mogło być źródłem różnych wątpliwości</a:t>
            </a:r>
            <a:r>
              <a:rPr lang="pl-PL" i="1" dirty="0">
                <a:solidFill>
                  <a:srgbClr val="001C4D"/>
                </a:solidFill>
              </a:rPr>
              <a:t>. Nadal jednak nie jest to katalog zamknięty, ponieważ użyto zwrotu „...oraz świadczeń o podobnym charakterze”.</a:t>
            </a:r>
          </a:p>
          <a:p>
            <a:r>
              <a:rPr lang="pl-PL" b="1" i="1" dirty="0">
                <a:solidFill>
                  <a:srgbClr val="001C4D"/>
                </a:solidFill>
              </a:rPr>
              <a:t>Celowe jest wyczerpujące i dokładne wyliczenie tych świadczeń</a:t>
            </a:r>
            <a:r>
              <a:rPr lang="pl-PL" i="1" dirty="0">
                <a:solidFill>
                  <a:srgbClr val="001C4D"/>
                </a:solidFill>
              </a:rPr>
              <a:t>.</a:t>
            </a:r>
          </a:p>
          <a:p>
            <a:r>
              <a:rPr lang="pl-PL" i="1" dirty="0">
                <a:solidFill>
                  <a:srgbClr val="001C4D"/>
                </a:solidFill>
              </a:rPr>
              <a:t>(…)</a:t>
            </a:r>
          </a:p>
          <a:p>
            <a:endParaRPr lang="pl-PL" i="1" dirty="0">
              <a:solidFill>
                <a:srgbClr val="001C4D"/>
              </a:solidFill>
            </a:endParaRPr>
          </a:p>
          <a:p>
            <a:endParaRPr lang="pl-PL" i="1" dirty="0">
              <a:solidFill>
                <a:srgbClr val="001C4D"/>
              </a:solidFill>
            </a:endParaRPr>
          </a:p>
          <a:p>
            <a:pPr algn="r"/>
            <a:r>
              <a:rPr lang="pl-PL" dirty="0">
                <a:solidFill>
                  <a:srgbClr val="001C4D"/>
                </a:solidFill>
              </a:rPr>
              <a:t>(prof. Zbigniew </a:t>
            </a:r>
            <a:r>
              <a:rPr lang="pl-PL" dirty="0" err="1">
                <a:solidFill>
                  <a:srgbClr val="001C4D"/>
                </a:solidFill>
              </a:rPr>
              <a:t>Ofiarski</a:t>
            </a:r>
            <a:r>
              <a:rPr lang="pl-PL" dirty="0">
                <a:solidFill>
                  <a:srgbClr val="001C4D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254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DC70F34-FE04-A6D2-3989-A778E435E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B122CD-E939-3D96-5C92-941609E85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483771"/>
            <a:ext cx="6172200" cy="338554"/>
          </a:xfrm>
        </p:spPr>
        <p:txBody>
          <a:bodyPr/>
          <a:lstStyle/>
          <a:p>
            <a:r>
              <a:rPr lang="pl-PL" dirty="0"/>
              <a:t>Określenia nieostre - </a:t>
            </a:r>
            <a:r>
              <a:rPr lang="pl-PL" b="1" dirty="0"/>
              <a:t>klasy obiektów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A98D3BD9-9201-0ED9-733B-B7EFC1ADE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934B58DE-5CD4-B84F-7544-567B4DA6590C}"/>
              </a:ext>
            </a:extLst>
          </p:cNvPr>
          <p:cNvSpPr txBox="1">
            <a:spLocks/>
          </p:cNvSpPr>
          <p:nvPr/>
        </p:nvSpPr>
        <p:spPr>
          <a:xfrm>
            <a:off x="1447800" y="1431925"/>
            <a:ext cx="7391400" cy="336187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AutoNum type="arabicPeriod"/>
            </a:pPr>
            <a:r>
              <a:rPr lang="pl-PL" sz="2800" dirty="0">
                <a:solidFill>
                  <a:srgbClr val="001C4D"/>
                </a:solidFill>
              </a:rPr>
              <a:t>obiekty, które </a:t>
            </a:r>
            <a:r>
              <a:rPr lang="pl-PL" sz="2800" b="1" dirty="0">
                <a:solidFill>
                  <a:srgbClr val="001C4D"/>
                </a:solidFill>
              </a:rPr>
              <a:t>zostały ujęte </a:t>
            </a:r>
            <a:r>
              <a:rPr lang="pl-PL" sz="2800" dirty="0">
                <a:solidFill>
                  <a:srgbClr val="001C4D"/>
                </a:solidFill>
              </a:rPr>
              <a:t>w zakresie znaczeniowym</a:t>
            </a:r>
          </a:p>
          <a:p>
            <a:pPr marL="342900" indent="-342900">
              <a:buAutoNum type="arabicPeriod"/>
            </a:pPr>
            <a:endParaRPr lang="pl-PL" sz="2800" dirty="0">
              <a:solidFill>
                <a:srgbClr val="001C4D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pl-PL" sz="2800" dirty="0">
                <a:solidFill>
                  <a:srgbClr val="001C4D"/>
                </a:solidFill>
              </a:rPr>
              <a:t>obiekty, które </a:t>
            </a:r>
            <a:r>
              <a:rPr lang="pl-PL" sz="2800" b="1" dirty="0">
                <a:solidFill>
                  <a:srgbClr val="001C4D"/>
                </a:solidFill>
              </a:rPr>
              <a:t>nie zostały ujęte </a:t>
            </a:r>
            <a:r>
              <a:rPr lang="pl-PL" sz="2800" dirty="0">
                <a:solidFill>
                  <a:srgbClr val="001C4D"/>
                </a:solidFill>
              </a:rPr>
              <a:t>w zakresie znaczeniowym</a:t>
            </a:r>
          </a:p>
          <a:p>
            <a:pPr marL="342900" indent="-342900">
              <a:buFontTx/>
              <a:buAutoNum type="arabicPeriod"/>
            </a:pPr>
            <a:endParaRPr lang="pl-PL" sz="2800" dirty="0">
              <a:solidFill>
                <a:srgbClr val="001C4D"/>
              </a:solidFill>
            </a:endParaRPr>
          </a:p>
          <a:p>
            <a:pPr marL="342900" indent="-342900">
              <a:buAutoNum type="arabicPeriod"/>
            </a:pPr>
            <a:r>
              <a:rPr lang="pl-PL" sz="2800" dirty="0">
                <a:solidFill>
                  <a:srgbClr val="001C4D"/>
                </a:solidFill>
              </a:rPr>
              <a:t>obiekty, co do których </a:t>
            </a:r>
            <a:r>
              <a:rPr lang="pl-PL" sz="2800" b="1" dirty="0">
                <a:solidFill>
                  <a:srgbClr val="001C4D"/>
                </a:solidFill>
              </a:rPr>
              <a:t>nie ma takiej pewności</a:t>
            </a:r>
          </a:p>
        </p:txBody>
      </p:sp>
    </p:spTree>
    <p:extLst>
      <p:ext uri="{BB962C8B-B14F-4D97-AF65-F5344CB8AC3E}">
        <p14:creationId xmlns:p14="http://schemas.microsoft.com/office/powerpoint/2010/main" val="4047695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65619BA-A97B-215D-8DA8-FD97AB602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5E8EA3-EEA8-9D85-9A00-F06B1BA72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347690"/>
            <a:ext cx="6172200" cy="677108"/>
          </a:xfrm>
        </p:spPr>
        <p:txBody>
          <a:bodyPr/>
          <a:lstStyle/>
          <a:p>
            <a:r>
              <a:rPr lang="pl-PL" b="1" dirty="0"/>
              <a:t>Być czy nie być?</a:t>
            </a:r>
            <a:br>
              <a:rPr lang="pl-PL" b="1" dirty="0"/>
            </a:br>
            <a:r>
              <a:rPr lang="pl-PL" dirty="0"/>
              <a:t>– czyli… co jest materialne, a co nie jest…</a:t>
            </a:r>
            <a:endParaRPr lang="pl-PL" b="1" dirty="0"/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C13F959F-C3D7-99AC-7BBA-14F4FE949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EF03F68C-926C-6EDF-65CA-125E9E28E350}"/>
              </a:ext>
            </a:extLst>
          </p:cNvPr>
          <p:cNvSpPr txBox="1">
            <a:spLocks/>
          </p:cNvSpPr>
          <p:nvPr/>
        </p:nvSpPr>
        <p:spPr>
          <a:xfrm>
            <a:off x="1447800" y="1422850"/>
            <a:ext cx="7391400" cy="336187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AutoNum type="arabicPeriod"/>
            </a:pPr>
            <a:r>
              <a:rPr lang="pl-PL" sz="1700" b="1" dirty="0">
                <a:solidFill>
                  <a:srgbClr val="001C4D"/>
                </a:solidFill>
              </a:rPr>
              <a:t>brak materialnego przedmiotu</a:t>
            </a:r>
            <a:r>
              <a:rPr lang="pl-PL" sz="1700" dirty="0">
                <a:solidFill>
                  <a:srgbClr val="001C4D"/>
                </a:solidFill>
              </a:rPr>
              <a:t> świadczenia – istotą jest działanie lub zaniechanie, nie zaś dostawa rzeczy,</a:t>
            </a:r>
          </a:p>
          <a:p>
            <a:pPr marL="342900" indent="-342900">
              <a:buAutoNum type="arabicPeriod"/>
            </a:pPr>
            <a:r>
              <a:rPr lang="pl-PL" sz="1700" b="1" dirty="0">
                <a:solidFill>
                  <a:srgbClr val="001C4D"/>
                </a:solidFill>
              </a:rPr>
              <a:t>niematerialny efekt</a:t>
            </a:r>
            <a:r>
              <a:rPr lang="pl-PL" sz="1700" dirty="0">
                <a:solidFill>
                  <a:srgbClr val="001C4D"/>
                </a:solidFill>
              </a:rPr>
              <a:t> po stronie odbiorcy: wiedza, informacja, decyzja, ocena, zarządzanie, ochrona, przeniesienie ryzyka itp.,</a:t>
            </a:r>
          </a:p>
          <a:p>
            <a:pPr marL="342900" indent="-342900">
              <a:buFontTx/>
              <a:buAutoNum type="arabicPeriod"/>
            </a:pPr>
            <a:r>
              <a:rPr lang="pl-PL" sz="1700" b="1" dirty="0">
                <a:solidFill>
                  <a:srgbClr val="001C4D"/>
                </a:solidFill>
              </a:rPr>
              <a:t>specjalistyczny, profesjonalny charakter</a:t>
            </a:r>
            <a:r>
              <a:rPr lang="pl-PL" sz="1700" dirty="0">
                <a:solidFill>
                  <a:srgbClr val="001C4D"/>
                </a:solidFill>
              </a:rPr>
              <a:t> (typowy dla doradztwa, badań rynku, usług prawniczych, reklamowych, zarządczych, rekrutacyjnych itd.),</a:t>
            </a:r>
            <a:endParaRPr lang="pl-PL" sz="1700" b="1" dirty="0">
              <a:solidFill>
                <a:srgbClr val="001C4D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pl-PL" sz="1700" b="1" dirty="0">
                <a:solidFill>
                  <a:srgbClr val="001C4D"/>
                </a:solidFill>
              </a:rPr>
              <a:t>„</a:t>
            </a:r>
            <a:r>
              <a:rPr lang="pl-PL" sz="1700" b="1" dirty="0" err="1">
                <a:solidFill>
                  <a:srgbClr val="001C4D"/>
                </a:solidFill>
              </a:rPr>
              <a:t>resztowy</a:t>
            </a:r>
            <a:r>
              <a:rPr lang="pl-PL" sz="1700" b="1" dirty="0">
                <a:solidFill>
                  <a:srgbClr val="001C4D"/>
                </a:solidFill>
              </a:rPr>
              <a:t>” charakter</a:t>
            </a:r>
            <a:r>
              <a:rPr lang="pl-PL" sz="1700" dirty="0">
                <a:solidFill>
                  <a:srgbClr val="001C4D"/>
                </a:solidFill>
              </a:rPr>
              <a:t> przepisu względem pkt 1-2 z art. 21 ust. 1 ustawy o CIT.</a:t>
            </a:r>
          </a:p>
          <a:p>
            <a:endParaRPr lang="pl-PL" sz="1700" dirty="0">
              <a:solidFill>
                <a:srgbClr val="001C4D"/>
              </a:solidFill>
            </a:endParaRPr>
          </a:p>
          <a:p>
            <a:endParaRPr lang="pl-PL" sz="1700" dirty="0">
              <a:solidFill>
                <a:srgbClr val="001C4D"/>
              </a:solidFill>
            </a:endParaRPr>
          </a:p>
          <a:p>
            <a:r>
              <a:rPr lang="pl-PL" sz="1700" b="1" dirty="0">
                <a:solidFill>
                  <a:srgbClr val="001C4D"/>
                </a:solidFill>
              </a:rPr>
              <a:t>„Świadczenie materialne”</a:t>
            </a:r>
            <a:r>
              <a:rPr lang="pl-PL" sz="1700" dirty="0">
                <a:solidFill>
                  <a:srgbClr val="001C4D"/>
                </a:solidFill>
              </a:rPr>
              <a:t> – świadczenie, którego przedmiotem jest </a:t>
            </a:r>
            <a:r>
              <a:rPr lang="pl-PL" sz="1700" b="1" dirty="0">
                <a:solidFill>
                  <a:srgbClr val="001C4D"/>
                </a:solidFill>
              </a:rPr>
              <a:t>rzecz (towar, obiekt, urządzenie)</a:t>
            </a:r>
            <a:r>
              <a:rPr lang="pl-PL" sz="1700" dirty="0">
                <a:solidFill>
                  <a:srgbClr val="001C4D"/>
                </a:solidFill>
              </a:rPr>
              <a:t>, albo którego zasadniczym rezultatem jest </a:t>
            </a:r>
            <a:r>
              <a:rPr lang="pl-PL" sz="1700" b="1" dirty="0">
                <a:solidFill>
                  <a:srgbClr val="001C4D"/>
                </a:solidFill>
              </a:rPr>
              <a:t>powstanie / przeniesienie dobra materialnego</a:t>
            </a:r>
            <a:r>
              <a:rPr lang="pl-PL" sz="1700" dirty="0">
                <a:solidFill>
                  <a:srgbClr val="001C4D"/>
                </a:solidFill>
              </a:rPr>
              <a:t> na rzecz odbiorcy.</a:t>
            </a:r>
          </a:p>
          <a:p>
            <a:endParaRPr lang="pl-PL" sz="1700" dirty="0">
              <a:solidFill>
                <a:srgbClr val="001C4D"/>
              </a:solidFill>
            </a:endParaRPr>
          </a:p>
          <a:p>
            <a:endParaRPr lang="pl-PL" sz="1700" b="1" dirty="0">
              <a:solidFill>
                <a:srgbClr val="001C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1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022031B-909C-866E-7581-D2088EB7A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1EEB67-CB27-BC26-26AF-2DBD8751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391438"/>
            <a:ext cx="6172200" cy="430887"/>
          </a:xfrm>
        </p:spPr>
        <p:txBody>
          <a:bodyPr/>
          <a:lstStyle/>
          <a:p>
            <a:r>
              <a:rPr lang="pl-PL" sz="2800" b="1" dirty="0"/>
              <a:t>Teoria mnogości (Georg </a:t>
            </a:r>
            <a:r>
              <a:rPr lang="pl-PL" sz="2800" b="1" dirty="0" err="1"/>
              <a:t>Cantor</a:t>
            </a:r>
            <a:r>
              <a:rPr lang="pl-PL" sz="2800" b="1" dirty="0"/>
              <a:t>)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D605C35B-C7C0-7644-FA07-5A4E93DCF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566" r="76105"/>
          <a:stretch>
            <a:fillRect/>
          </a:stretch>
        </p:blipFill>
        <p:spPr>
          <a:xfrm>
            <a:off x="304800" y="279850"/>
            <a:ext cx="609600" cy="600013"/>
          </a:xfrm>
          <a:prstGeom prst="rect">
            <a:avLst/>
          </a:prstGeom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BB7A47D1-9CF2-DD01-6394-270D6D922661}"/>
              </a:ext>
            </a:extLst>
          </p:cNvPr>
          <p:cNvSpPr txBox="1">
            <a:spLocks/>
          </p:cNvSpPr>
          <p:nvPr/>
        </p:nvSpPr>
        <p:spPr>
          <a:xfrm>
            <a:off x="1676400" y="1508125"/>
            <a:ext cx="7239000" cy="32004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pl-PL" sz="3400" dirty="0">
                <a:solidFill>
                  <a:srgbClr val="001C4D"/>
                </a:solidFill>
              </a:rPr>
              <a:t>2003 r.</a:t>
            </a:r>
          </a:p>
          <a:p>
            <a:r>
              <a:rPr lang="pl-PL" sz="3400" dirty="0">
                <a:solidFill>
                  <a:srgbClr val="001C4D"/>
                </a:solidFill>
              </a:rPr>
              <a:t>– zbiór nieskończony o większej mocy</a:t>
            </a:r>
          </a:p>
          <a:p>
            <a:endParaRPr lang="pl-PL" sz="3400" dirty="0">
              <a:solidFill>
                <a:srgbClr val="001C4D"/>
              </a:solidFill>
            </a:endParaRPr>
          </a:p>
          <a:p>
            <a:r>
              <a:rPr lang="pl-PL" sz="3400" dirty="0">
                <a:solidFill>
                  <a:srgbClr val="001C4D"/>
                </a:solidFill>
              </a:rPr>
              <a:t>2004 r.</a:t>
            </a:r>
          </a:p>
          <a:p>
            <a:r>
              <a:rPr lang="pl-PL" sz="3400" dirty="0">
                <a:solidFill>
                  <a:srgbClr val="001C4D"/>
                </a:solidFill>
              </a:rPr>
              <a:t>– zbiór nieskończony o mniejszej mocy</a:t>
            </a:r>
          </a:p>
        </p:txBody>
      </p:sp>
    </p:spTree>
    <p:extLst>
      <p:ext uri="{BB962C8B-B14F-4D97-AF65-F5344CB8AC3E}">
        <p14:creationId xmlns:p14="http://schemas.microsoft.com/office/powerpoint/2010/main" val="2959868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5656</TotalTime>
  <Words>1414</Words>
  <Application>Microsoft Office PowerPoint</Application>
  <PresentationFormat>Niestandardowy</PresentationFormat>
  <Paragraphs>83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0" baseType="lpstr">
      <vt:lpstr>Arial</vt:lpstr>
      <vt:lpstr>Calibri</vt:lpstr>
      <vt:lpstr>Montserrat</vt:lpstr>
      <vt:lpstr>Montserrat-Medium</vt:lpstr>
      <vt:lpstr>Office Theme</vt:lpstr>
      <vt:lpstr>Prezentacja programu PowerPoint</vt:lpstr>
      <vt:lpstr>Zmiana ustawy o CIT od 1 stycznia 2003 r. </vt:lpstr>
      <vt:lpstr>Zmiana ustawy o CIT od 1 stycznia 2004 r. </vt:lpstr>
      <vt:lpstr>Katalog przychodów objętych WHT (CIT/PIT)</vt:lpstr>
      <vt:lpstr>Projekty zmian ustaw o podatkach dochodowych </vt:lpstr>
      <vt:lpstr>Opinia prawna o rządowym projekcie ustawy o zmianie ustawy o CIT i PIT</vt:lpstr>
      <vt:lpstr>Określenia nieostre - klasy obiektów</vt:lpstr>
      <vt:lpstr>Być czy nie być? – czyli… co jest materialne, a co nie jest…</vt:lpstr>
      <vt:lpstr>Teoria mnogości (Georg Cantor)</vt:lpstr>
      <vt:lpstr>Przychody uzyskane na terytorium RP</vt:lpstr>
      <vt:lpstr>Zagadnienie prawne budzące poważne wątpliwości </vt:lpstr>
      <vt:lpstr>Wyrok NSA z 15.05.2017 r. (II FSK 3587/14) – skład siedmioosobowy</vt:lpstr>
      <vt:lpstr>Podatek od przerzuconych dochodów (art. 24aa ustawy o CIT)</vt:lpstr>
      <vt:lpstr>Podatek od dochodów zagranicznej jednostki kontrolowanej (art. 24a)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mskrabucha</dc:creator>
  <cp:lastModifiedBy>gmatysek</cp:lastModifiedBy>
  <cp:revision>121</cp:revision>
  <dcterms:created xsi:type="dcterms:W3CDTF">2018-04-06T11:24:05Z</dcterms:created>
  <dcterms:modified xsi:type="dcterms:W3CDTF">2025-11-20T13:02:53Z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2018-04-06T00:00:00Z</vt:filetime>
  </property>
  <property fmtid="{D5CDD505-2E9C-101B-9397-08002B2CF9AE}" pid="3" name="Creator">
    <vt:lpwstr>Adobe InDesign CC 13.1 (Macintosh)</vt:lpwstr>
  </property>
  <property fmtid="{D5CDD505-2E9C-101B-9397-08002B2CF9AE}" pid="4" name="LastSaved">
    <vt:filetime>2018-04-06T00:00:00Z</vt:filetime>
  </property>
</Properties>
</file>